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30.jpg" ContentType="image/jpg"/>
  <Override PartName="/ppt/media/image3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0" r:id="rId5"/>
    <p:sldId id="261" r:id="rId6"/>
    <p:sldId id="256" r:id="rId7"/>
    <p:sldId id="257" r:id="rId8"/>
    <p:sldId id="258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5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71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19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72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52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31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30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73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5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25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09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76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CC7D9-06DA-4D80-B0D4-58CC3141C9A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4F4B-4829-4DBA-8A25-65878397F2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2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252443" y="1265756"/>
            <a:ext cx="4353113" cy="714600"/>
            <a:chOff x="1188683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3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B0F0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47771" y="1191106"/>
              <a:ext cx="2562458" cy="754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29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78500" y="2145482"/>
            <a:ext cx="5901001" cy="7854758"/>
            <a:chOff x="414830" y="2085685"/>
            <a:chExt cx="6026683" cy="802205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633377"/>
            </a:xfrm>
            <a:prstGeom prst="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495294" y="2218011"/>
              <a:ext cx="5703166" cy="788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A.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機光譜儀。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光柵的干涉、不連續光譜。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光碟片、透明膠帶、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A4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黑色壁報紙、美工刀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、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陰暗的環境、日光燈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螺旋省電燈泡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割下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1/8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光碟片。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用透明膠帶黏除光碟片上的印刷膜。                                                       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用美工刀將黑色壁報紙割出一個長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3cm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寬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1mm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的狹縫。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將光碟片置於鏡頭前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並用膠帶固定於手機上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狹縫橫放並對準日光燈光源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手機鏡頭再對準狹縫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手機需開相機。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觀察到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條清楚、不連續的光譜線。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7.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將光源換成白光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手機手電筒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，重複上述步驟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的光譜。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defTabSz="419938">
                <a:defRPr/>
              </a:pP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將光源換成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太陽光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，重複上述步驟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觀察太陽光的光譜。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defTabSz="419938">
                <a:defRPr/>
              </a:pP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lvl="0" indent="-263525" defTabSz="419938"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影片中有說明這一組的創意或創新。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63525" lvl="0" indent="-263525" defTabSz="419938"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中要講解能階的原理。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影片中要講解連續光譜和不連續光譜的原理。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影片中要呈現做太陽光光譜實驗的情形，實驗時鏡頭特寫到手機螢幕上。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影片中要呈現做白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光譜實驗的情形，實驗時鏡頭特寫到手機螢幕上，顯示光譜，和太陽光光譜比較。並且講解藍光的問題。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R="0" lvl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41608DE-90F4-468A-94B8-042719F6B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/>
          <a:stretch/>
        </p:blipFill>
        <p:spPr>
          <a:xfrm>
            <a:off x="2860765" y="2183778"/>
            <a:ext cx="2840170" cy="21059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C019108-99FF-485E-860F-08E62ADA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03" y="4724891"/>
            <a:ext cx="1094872" cy="130612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0C608E2-F9AD-4DEE-B0BD-9EEECF84F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06" y="3657718"/>
            <a:ext cx="1744495" cy="106108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9A553FC-C345-4F5E-8CE6-71AE7348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22" y="4724891"/>
            <a:ext cx="1434881" cy="85784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3E5FD912-4EFF-49A9-8246-1F7DD4A6052F}"/>
              </a:ext>
            </a:extLst>
          </p:cNvPr>
          <p:cNvGrpSpPr/>
          <p:nvPr/>
        </p:nvGrpSpPr>
        <p:grpSpPr>
          <a:xfrm>
            <a:off x="205968" y="285455"/>
            <a:ext cx="6446062" cy="830997"/>
            <a:chOff x="404309" y="299188"/>
            <a:chExt cx="5972298" cy="76992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8CD5445-0157-4254-8AB0-408EABF8CE82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58BA8745-A2AF-4829-8604-2AE81B1B2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2" name="圖片 31" descr="一張含有 文字 的圖片&#10;&#10;自動產生的描述">
              <a:extLst>
                <a:ext uri="{FF2B5EF4-FFF2-40B4-BE49-F238E27FC236}">
                  <a16:creationId xmlns:a16="http://schemas.microsoft.com/office/drawing/2014/main" id="{E35F7AD2-1884-481F-B559-8C10B41F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C726F2E-8624-47CB-8124-A4F87D292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94" y="2183778"/>
            <a:ext cx="604683" cy="6802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99F14B-A3DC-4320-9570-411404A4DF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r="81241"/>
          <a:stretch/>
        </p:blipFill>
        <p:spPr>
          <a:xfrm>
            <a:off x="3011029" y="3431171"/>
            <a:ext cx="491812" cy="604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25AA5C-FCC1-4F84-A87D-7F7770B881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7" t="65246" r="30305" b="6461"/>
          <a:stretch/>
        </p:blipFill>
        <p:spPr>
          <a:xfrm>
            <a:off x="3100785" y="3481295"/>
            <a:ext cx="328215" cy="4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252444" y="1265756"/>
            <a:ext cx="4353113" cy="714600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B0F0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47771" y="1191106"/>
              <a:ext cx="2562458" cy="754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29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78500" y="2145482"/>
            <a:ext cx="5901001" cy="7638598"/>
            <a:chOff x="414830" y="2085685"/>
            <a:chExt cx="6026683" cy="780128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801288"/>
            </a:xfrm>
            <a:prstGeom prst="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576587" y="2217783"/>
              <a:ext cx="5703166" cy="665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透鏡成像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量化實驗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透鏡成像、像差。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智慧型手機（含圖片）、放大鏡、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的直尺、白紙。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找一處夠暗的地方。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用白紙當投影螢幕，並拿起放大鏡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如右圖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手機開啟圖像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手機螢幕對準放大鏡，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將影像投影到白紙上。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利用不同的圖像觀察白紙上影像的變化，並測量物距及像距。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用同心圓圖像測量像距及物距，算出各同心圓的焦距。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indent="-258029" defTabSz="414772"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影片中有說明這一組的創意或創新。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影片中要講解像差的原理。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影片中要呈現手機的圖像、清楚的成像和像差的狀態。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影片中需附上成像公式，並測量透鏡焦距。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將實驗數據拍照記錄，並附於影片中。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6846EAE9-B77A-4980-BA13-927FD3CE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33" y="2258891"/>
            <a:ext cx="1966080" cy="159984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A2CB127-076A-44CA-BB44-5939E497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13" y="2309239"/>
            <a:ext cx="1735685" cy="15998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298FF22-53A7-468D-BA5B-5AA98EBA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4" y="8476618"/>
            <a:ext cx="1178106" cy="117677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54C6AA-DD75-406A-89D3-5322BAD93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413" y="8458563"/>
            <a:ext cx="1178107" cy="117557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8FFCD4F-4A2A-4F3D-9027-1A087363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273" y="8449889"/>
            <a:ext cx="1184250" cy="118425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B4EC55-1367-4FB1-BE0B-8F438C213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571" y="8457908"/>
            <a:ext cx="1247881" cy="1197969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1C83410B-5FC9-48B9-90B5-EDE452601168}"/>
              </a:ext>
            </a:extLst>
          </p:cNvPr>
          <p:cNvGrpSpPr/>
          <p:nvPr/>
        </p:nvGrpSpPr>
        <p:grpSpPr>
          <a:xfrm>
            <a:off x="205968" y="285455"/>
            <a:ext cx="6446062" cy="830997"/>
            <a:chOff x="404309" y="299188"/>
            <a:chExt cx="5972298" cy="76992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2DAED98-3785-4081-8970-0DCE0B3F17A9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5ACE2C-034E-401D-9AF5-7B6AD4C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2" name="圖片 31" descr="一張含有 文字 的圖片&#10;&#10;自動產生的描述">
              <a:extLst>
                <a:ext uri="{FF2B5EF4-FFF2-40B4-BE49-F238E27FC236}">
                  <a16:creationId xmlns:a16="http://schemas.microsoft.com/office/drawing/2014/main" id="{75606F1E-FDF8-4009-B631-17EEF053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344175BB-949E-470D-B903-687A07F168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9" t="1840"/>
          <a:stretch/>
        </p:blipFill>
        <p:spPr>
          <a:xfrm>
            <a:off x="5229190" y="3538712"/>
            <a:ext cx="1111315" cy="233856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E70CD5F-86D8-4CEF-AE13-73F221281AC8}"/>
              </a:ext>
            </a:extLst>
          </p:cNvPr>
          <p:cNvSpPr/>
          <p:nvPr/>
        </p:nvSpPr>
        <p:spPr>
          <a:xfrm>
            <a:off x="5423095" y="5578764"/>
            <a:ext cx="85829" cy="865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6DC5C21-A015-45AE-B972-E350A493AB6F}"/>
              </a:ext>
            </a:extLst>
          </p:cNvPr>
          <p:cNvSpPr/>
          <p:nvPr/>
        </p:nvSpPr>
        <p:spPr>
          <a:xfrm>
            <a:off x="5384037" y="3750076"/>
            <a:ext cx="166143" cy="159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80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834AECA-F2DE-4020-A71A-CFBA9DAAB285}"/>
              </a:ext>
            </a:extLst>
          </p:cNvPr>
          <p:cNvGrpSpPr/>
          <p:nvPr/>
        </p:nvGrpSpPr>
        <p:grpSpPr>
          <a:xfrm>
            <a:off x="205968" y="285455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CEFDCC0-AAB9-44A7-B852-6481D1F25E60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E0C4A4-8BE3-4FBF-BDBB-12A6C5FC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2B89D775-E64C-4C6C-93C9-78AFBDA3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A52CD13-9EDD-4F94-B49E-E86671C50D16}"/>
              </a:ext>
            </a:extLst>
          </p:cNvPr>
          <p:cNvGrpSpPr/>
          <p:nvPr/>
        </p:nvGrpSpPr>
        <p:grpSpPr>
          <a:xfrm>
            <a:off x="1252444" y="1265756"/>
            <a:ext cx="4353113" cy="714600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BBD062C-B9ED-47B2-9B66-51646583C45F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B0F0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DE01ED5-8F3A-459D-B5AE-E405E0A9FF7B}"/>
                </a:ext>
              </a:extLst>
            </p:cNvPr>
            <p:cNvSpPr txBox="1"/>
            <p:nvPr/>
          </p:nvSpPr>
          <p:spPr>
            <a:xfrm>
              <a:off x="2147771" y="1191106"/>
              <a:ext cx="2562458" cy="754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29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3A5CD1-A147-44DB-BEF2-64ECA6B41102}"/>
              </a:ext>
            </a:extLst>
          </p:cNvPr>
          <p:cNvGrpSpPr/>
          <p:nvPr/>
        </p:nvGrpSpPr>
        <p:grpSpPr>
          <a:xfrm>
            <a:off x="478500" y="2145482"/>
            <a:ext cx="5901001" cy="7638597"/>
            <a:chOff x="414830" y="2085685"/>
            <a:chExt cx="6026683" cy="78012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3FB868C-60C4-414D-9DDD-5DA58AE63950}"/>
                </a:ext>
              </a:extLst>
            </p:cNvPr>
            <p:cNvSpPr/>
            <p:nvPr/>
          </p:nvSpPr>
          <p:spPr>
            <a:xfrm>
              <a:off x="414830" y="2085685"/>
              <a:ext cx="6026683" cy="7801288"/>
            </a:xfrm>
            <a:prstGeom prst="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D7CA282-A7DA-4B15-948F-2E8D368CBA33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765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C.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詳細操作及解說 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Light Ignite App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光的折射與反射。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智慧型手機。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defTabSz="414772"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下載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Light Ignite App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並開啟。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觀察遊戲如何進行，並將遊戲過程錄製下來。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將遊戲過程錄製成影片，需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橫向拍攝、影像清晰。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indent="-258029" defTabSz="414772">
                <a:buFont typeface="+mj-lt"/>
                <a:buAutoNum type="arabicPeriod"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indent="-258029" defTabSz="414772">
                <a:buFont typeface="+mj-lt"/>
                <a:buAutoNum type="arabicPeriod"/>
                <a:defRPr/>
              </a:pP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影片中有說明這一組的創意或創新。</a:t>
              </a:r>
              <a:endPara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影片中要演示 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Light Ignite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到第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黑洞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給同學看，並講解為什麼黑洞會造成光的偏折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在 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Light Ignite 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第一階段中找到一項特殊光學元件，截圖上傳，並在影片中講解此光學元件的作用原理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9565433-3DEB-4145-9B4F-9ADA5D8DEB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r="21200"/>
          <a:stretch/>
        </p:blipFill>
        <p:spPr>
          <a:xfrm>
            <a:off x="753662" y="5706984"/>
            <a:ext cx="3392299" cy="15532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4F81D59-0860-46B1-B963-15802B0E65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 b="17318"/>
          <a:stretch/>
        </p:blipFill>
        <p:spPr>
          <a:xfrm>
            <a:off x="4486275" y="4704364"/>
            <a:ext cx="1744902" cy="282374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3C76CE4-6D8B-4F3F-9FBF-39ED38893A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23367" r="12575" b="25683"/>
          <a:stretch/>
        </p:blipFill>
        <p:spPr>
          <a:xfrm>
            <a:off x="2155066" y="3021555"/>
            <a:ext cx="4076111" cy="16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1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05125" y="396239"/>
            <a:ext cx="5847750" cy="762388"/>
            <a:chOff x="404309" y="299188"/>
            <a:chExt cx="5972298" cy="77862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7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</a:t>
              </a:r>
              <a:r>
                <a:rPr lang="zh-TW" altLang="en-US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生活物理 實驗演示</a:t>
              </a:r>
              <a:endParaRPr lang="en-US" altLang="zh-TW" sz="2177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252444" y="1265756"/>
            <a:ext cx="4353113" cy="714600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47771" y="1191106"/>
              <a:ext cx="2562458" cy="754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29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EE82814-554C-4681-B556-EB876A86242D}"/>
              </a:ext>
            </a:extLst>
          </p:cNvPr>
          <p:cNvGrpSpPr/>
          <p:nvPr/>
        </p:nvGrpSpPr>
        <p:grpSpPr>
          <a:xfrm>
            <a:off x="2327802" y="1865207"/>
            <a:ext cx="2017112" cy="1675554"/>
            <a:chOff x="3366639" y="5002250"/>
            <a:chExt cx="2364549" cy="181756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2EE2A2C-F854-4AE0-BA19-3763BA3D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639" y="5382706"/>
              <a:ext cx="2364549" cy="143710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91241B3-4ECF-4B67-93D0-721107C8C388}"/>
                </a:ext>
              </a:extLst>
            </p:cNvPr>
            <p:cNvSpPr txBox="1"/>
            <p:nvPr/>
          </p:nvSpPr>
          <p:spPr>
            <a:xfrm>
              <a:off x="4304295" y="5002250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78500" y="2145482"/>
            <a:ext cx="5901001" cy="7309398"/>
            <a:chOff x="414830" y="2085685"/>
            <a:chExt cx="6026683" cy="74650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7323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手機光譜儀。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光柵的干涉、不連續光譜。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光碟片、透明膠帶、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A4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黑色壁報紙、美工刀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、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陰暗的環境、日光燈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螺旋省電燈泡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割下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1/8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光碟片。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用透明膠帶黏除光碟片上的印刷膜。                                                       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用美工刀將黑色壁報紙割出一個長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3cm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寬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1mm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的狹縫。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將光碟片置於鏡頭前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並用膠帶固定於手機上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狹縫橫放並對準日光燈光源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手機鏡頭再對準狹縫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手機需開相機。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觀察到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條清楚、不連續的光譜線。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7.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將光源換成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手機的手電筒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，重複上述步驟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的光譜。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影片中要講解能階的原理。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影片中要講解不連續光譜的原理。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影片中要呈現做日光燈光譜實驗的情形，實驗時鏡頭特寫到手機螢幕上，顯示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條光譜線。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影片中要呈現做手機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LED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光譜實驗的情形，實驗時鏡頭特寫到手機螢幕上，顯示光譜。並且講解藍光的問題。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63525" marR="0" lvl="0" indent="-263525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584E23CC-B611-454E-848D-39C03CB16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40" r="13800"/>
          <a:stretch/>
        </p:blipFill>
        <p:spPr>
          <a:xfrm>
            <a:off x="4344914" y="2207914"/>
            <a:ext cx="1955800" cy="138737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C019108-99FF-485E-860F-08E62ADAA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003" y="4724891"/>
            <a:ext cx="1094872" cy="130612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0C608E2-F9AD-4DEE-B0BD-9EEECF84F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906" y="3657718"/>
            <a:ext cx="1744495" cy="106108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9A553FC-C345-4F5E-8CE6-71AE7348B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122" y="4724891"/>
            <a:ext cx="1434881" cy="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7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532BD85-FA55-462C-A4D4-CDBAC705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07" y="4524341"/>
            <a:ext cx="2681708" cy="1329928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505125" y="396239"/>
            <a:ext cx="5847750" cy="762388"/>
            <a:chOff x="404309" y="299188"/>
            <a:chExt cx="5972298" cy="77862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7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</a:t>
              </a:r>
              <a:r>
                <a:rPr lang="zh-TW" altLang="en-US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生活物理 實驗演示</a:t>
              </a:r>
              <a:endParaRPr lang="en-US" altLang="zh-TW" sz="2177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177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252444" y="1265756"/>
            <a:ext cx="4353113" cy="714600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47771" y="1191106"/>
              <a:ext cx="2562458" cy="754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29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78500" y="2145482"/>
            <a:ext cx="5901001" cy="7309398"/>
            <a:chOff x="414830" y="2085685"/>
            <a:chExt cx="6026683" cy="74650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9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59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透鏡成像。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透鏡成像、像差。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9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智慧型手機（含圖片）、放大鏡、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的直尺、白紙。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找一處夠暗的地方。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用白紙當投影螢幕，並拿起放大鏡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如右圖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手機開啟圖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手機螢幕對準放大鏡，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將投影到白紙上。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利用不同的圖觀察白紙上的變化並測量物距及像距。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利用成像公式算出焦距。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影片中要講解像差的原理。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影片中要呈現手機的圖、清楚的圖像和像差的狀態。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58029" marR="0" lvl="0" indent="-258029" algn="l" defTabSz="414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6846EAE9-B77A-4980-BA13-927FD3CE0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213" y="2377155"/>
            <a:ext cx="1966080" cy="159984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A2CB127-076A-44CA-BB44-5939E497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394" y="2377155"/>
            <a:ext cx="1735685" cy="15998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298FF22-53A7-468D-BA5B-5AA98EBA7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84" y="8109434"/>
            <a:ext cx="1178106" cy="117677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54C6AA-DD75-406A-89D3-5322BAD93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213" y="8104965"/>
            <a:ext cx="1178107" cy="117557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8FFCD4F-4A2A-4F3D-9027-1A0873631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274" y="8096291"/>
            <a:ext cx="1184250" cy="118425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B4EC55-1367-4FB1-BE0B-8F438C213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5835" y="8104965"/>
            <a:ext cx="1247881" cy="11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5281E3A-0646-4D13-BDFB-90233CE44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8335"/>
              </p:ext>
            </p:extLst>
          </p:nvPr>
        </p:nvGraphicFramePr>
        <p:xfrm>
          <a:off x="271462" y="2455932"/>
          <a:ext cx="6315075" cy="6991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9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165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行動演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-1：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太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陽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光光譜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&amp;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暗線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72390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觀察太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陽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光光譜</a:t>
                      </a:r>
                      <a:r>
                        <a:rPr sz="1400" b="1" spc="-20" dirty="0">
                          <a:latin typeface="Microsoft JhengHei"/>
                          <a:cs typeface="Microsoft JhengHei"/>
                        </a:rPr>
                        <a:t>&amp;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暗線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行動演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-2：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顯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器不同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顏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色之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光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譜</a:t>
                      </a:r>
                      <a:r>
                        <a:rPr sz="1400" b="1" u="sng" spc="-10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手機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  <a:p>
                      <a:pPr marL="1287780" marR="124460" indent="-1155700">
                        <a:lnSpc>
                          <a:spcPct val="143600"/>
                        </a:lnSpc>
                        <a:spcBef>
                          <a:spcPts val="15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利用光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譜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儀觀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察不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同螢幕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顏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色所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產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生 之光譜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89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行動演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</a:t>
                      </a:r>
                      <a:r>
                        <a:rPr lang="en-US" altLang="zh-TW"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3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白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熾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燈泡光譜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白熾燈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泡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組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3581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利用光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譜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儀觀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察白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熾燈泡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之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光譜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行動演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</a:t>
                      </a:r>
                      <a:r>
                        <a:rPr lang="en-US" altLang="zh-TW"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4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：LED</a:t>
                      </a:r>
                      <a:r>
                        <a:rPr sz="1400" b="1" u="sng" spc="-2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之光譜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&amp;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藍光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手機手</a:t>
                      </a:r>
                      <a:r>
                        <a:rPr sz="1400" b="1" u="sng" spc="-15" dirty="0" err="1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電</a:t>
                      </a:r>
                      <a:r>
                        <a:rPr lang="zh-TW" altLang="en-US"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筒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利用光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譜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儀觀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察手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機</a:t>
                      </a:r>
                      <a:r>
                        <a:rPr sz="1400" b="1" spc="-10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5" dirty="0">
                          <a:latin typeface="Microsoft JhengHei"/>
                          <a:cs typeface="Microsoft JhengHei"/>
                        </a:rPr>
                        <a:t>LED</a:t>
                      </a:r>
                      <a:r>
                        <a:rPr sz="1400" b="1" spc="-10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燈光之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光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譜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F1109562-FBD5-4CC0-BC06-A4A5DA2F2D11}"/>
              </a:ext>
            </a:extLst>
          </p:cNvPr>
          <p:cNvGrpSpPr/>
          <p:nvPr/>
        </p:nvGrpSpPr>
        <p:grpSpPr>
          <a:xfrm>
            <a:off x="354140" y="503955"/>
            <a:ext cx="6177279" cy="8898090"/>
            <a:chOff x="340360" y="322779"/>
            <a:chExt cx="6177279" cy="889809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5E983A9-B384-48B8-97B6-0F3BD61E1041}"/>
                </a:ext>
              </a:extLst>
            </p:cNvPr>
            <p:cNvGrpSpPr/>
            <p:nvPr/>
          </p:nvGrpSpPr>
          <p:grpSpPr>
            <a:xfrm>
              <a:off x="340360" y="322779"/>
              <a:ext cx="6177279" cy="1675079"/>
              <a:chOff x="340360" y="322779"/>
              <a:chExt cx="6177279" cy="1675079"/>
            </a:xfrm>
          </p:grpSpPr>
          <p:sp>
            <p:nvSpPr>
              <p:cNvPr id="5" name="object 12">
                <a:extLst>
                  <a:ext uri="{FF2B5EF4-FFF2-40B4-BE49-F238E27FC236}">
                    <a16:creationId xmlns:a16="http://schemas.microsoft.com/office/drawing/2014/main" id="{1A1DD476-687D-4C0D-A05F-D9687E31142C}"/>
                  </a:ext>
                </a:extLst>
              </p:cNvPr>
              <p:cNvSpPr/>
              <p:nvPr/>
            </p:nvSpPr>
            <p:spPr>
              <a:xfrm>
                <a:off x="1216913" y="1263163"/>
                <a:ext cx="4422140" cy="734695"/>
              </a:xfrm>
              <a:custGeom>
                <a:avLst/>
                <a:gdLst/>
                <a:ahLst/>
                <a:cxnLst/>
                <a:rect l="l" t="t" r="r" b="b"/>
                <a:pathLst>
                  <a:path w="4422140" h="734694">
                    <a:moveTo>
                      <a:pt x="4299712" y="0"/>
                    </a:moveTo>
                    <a:lnTo>
                      <a:pt x="122428" y="0"/>
                    </a:lnTo>
                    <a:lnTo>
                      <a:pt x="74795" y="9628"/>
                    </a:lnTo>
                    <a:lnTo>
                      <a:pt x="35877" y="35877"/>
                    </a:lnTo>
                    <a:lnTo>
                      <a:pt x="9628" y="74795"/>
                    </a:lnTo>
                    <a:lnTo>
                      <a:pt x="0" y="122427"/>
                    </a:lnTo>
                    <a:lnTo>
                      <a:pt x="0" y="612267"/>
                    </a:lnTo>
                    <a:lnTo>
                      <a:pt x="9628" y="659899"/>
                    </a:lnTo>
                    <a:lnTo>
                      <a:pt x="35877" y="698817"/>
                    </a:lnTo>
                    <a:lnTo>
                      <a:pt x="74795" y="725066"/>
                    </a:lnTo>
                    <a:lnTo>
                      <a:pt x="122428" y="734695"/>
                    </a:lnTo>
                    <a:lnTo>
                      <a:pt x="4299712" y="734695"/>
                    </a:lnTo>
                    <a:lnTo>
                      <a:pt x="4347344" y="725066"/>
                    </a:lnTo>
                    <a:lnTo>
                      <a:pt x="4386262" y="698817"/>
                    </a:lnTo>
                    <a:lnTo>
                      <a:pt x="4412511" y="659899"/>
                    </a:lnTo>
                    <a:lnTo>
                      <a:pt x="4422140" y="612267"/>
                    </a:lnTo>
                    <a:lnTo>
                      <a:pt x="4422140" y="122427"/>
                    </a:lnTo>
                    <a:lnTo>
                      <a:pt x="4412511" y="74795"/>
                    </a:lnTo>
                    <a:lnTo>
                      <a:pt x="4386262" y="35877"/>
                    </a:lnTo>
                    <a:lnTo>
                      <a:pt x="4347344" y="9628"/>
                    </a:lnTo>
                    <a:lnTo>
                      <a:pt x="429971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6" name="object 13">
                <a:extLst>
                  <a:ext uri="{FF2B5EF4-FFF2-40B4-BE49-F238E27FC236}">
                    <a16:creationId xmlns:a16="http://schemas.microsoft.com/office/drawing/2014/main" id="{9035E92E-9154-4EAA-9D29-503BDE37C319}"/>
                  </a:ext>
                </a:extLst>
              </p:cNvPr>
              <p:cNvSpPr/>
              <p:nvPr/>
            </p:nvSpPr>
            <p:spPr>
              <a:xfrm>
                <a:off x="1216913" y="1263163"/>
                <a:ext cx="4422140" cy="734695"/>
              </a:xfrm>
              <a:custGeom>
                <a:avLst/>
                <a:gdLst/>
                <a:ahLst/>
                <a:cxnLst/>
                <a:rect l="l" t="t" r="r" b="b"/>
                <a:pathLst>
                  <a:path w="4422140" h="734694">
                    <a:moveTo>
                      <a:pt x="0" y="122427"/>
                    </a:moveTo>
                    <a:lnTo>
                      <a:pt x="9628" y="74795"/>
                    </a:lnTo>
                    <a:lnTo>
                      <a:pt x="35877" y="35877"/>
                    </a:lnTo>
                    <a:lnTo>
                      <a:pt x="74795" y="9628"/>
                    </a:lnTo>
                    <a:lnTo>
                      <a:pt x="122428" y="0"/>
                    </a:lnTo>
                    <a:lnTo>
                      <a:pt x="4299712" y="0"/>
                    </a:lnTo>
                    <a:lnTo>
                      <a:pt x="4347344" y="9628"/>
                    </a:lnTo>
                    <a:lnTo>
                      <a:pt x="4386262" y="35877"/>
                    </a:lnTo>
                    <a:lnTo>
                      <a:pt x="4412511" y="74795"/>
                    </a:lnTo>
                    <a:lnTo>
                      <a:pt x="4422140" y="122427"/>
                    </a:lnTo>
                    <a:lnTo>
                      <a:pt x="4422140" y="612267"/>
                    </a:lnTo>
                    <a:lnTo>
                      <a:pt x="4412511" y="659899"/>
                    </a:lnTo>
                    <a:lnTo>
                      <a:pt x="4386262" y="698817"/>
                    </a:lnTo>
                    <a:lnTo>
                      <a:pt x="4347344" y="725066"/>
                    </a:lnTo>
                    <a:lnTo>
                      <a:pt x="4299712" y="734695"/>
                    </a:lnTo>
                    <a:lnTo>
                      <a:pt x="122428" y="734695"/>
                    </a:lnTo>
                    <a:lnTo>
                      <a:pt x="74795" y="725066"/>
                    </a:lnTo>
                    <a:lnTo>
                      <a:pt x="35877" y="698817"/>
                    </a:lnTo>
                    <a:lnTo>
                      <a:pt x="9628" y="659899"/>
                    </a:lnTo>
                    <a:lnTo>
                      <a:pt x="0" y="612267"/>
                    </a:lnTo>
                    <a:lnTo>
                      <a:pt x="0" y="122427"/>
                    </a:lnTo>
                    <a:close/>
                  </a:path>
                </a:pathLst>
              </a:custGeom>
              <a:ln w="34925">
                <a:solidFill>
                  <a:srgbClr val="0000CC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pic>
            <p:nvPicPr>
              <p:cNvPr id="7" name="object 14">
                <a:extLst>
                  <a:ext uri="{FF2B5EF4-FFF2-40B4-BE49-F238E27FC236}">
                    <a16:creationId xmlns:a16="http://schemas.microsoft.com/office/drawing/2014/main" id="{2BF4074A-EB80-4F06-A5D0-3D77A34F2AF6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534406" y="322779"/>
                <a:ext cx="983233" cy="901014"/>
              </a:xfrm>
              <a:prstGeom prst="rect">
                <a:avLst/>
              </a:prstGeom>
            </p:spPr>
          </p:pic>
          <p:pic>
            <p:nvPicPr>
              <p:cNvPr id="8" name="object 15">
                <a:extLst>
                  <a:ext uri="{FF2B5EF4-FFF2-40B4-BE49-F238E27FC236}">
                    <a16:creationId xmlns:a16="http://schemas.microsoft.com/office/drawing/2014/main" id="{3DD6A9D4-8A41-4376-B889-53BD34BC5D6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0360" y="322779"/>
                <a:ext cx="1020127" cy="861644"/>
              </a:xfrm>
              <a:prstGeom prst="rect">
                <a:avLst/>
              </a:prstGeom>
            </p:spPr>
          </p:pic>
        </p:grp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EB565EE4-2A14-45C3-8FEF-1E34A158F2AC}"/>
                </a:ext>
              </a:extLst>
            </p:cNvPr>
            <p:cNvSpPr txBox="1">
              <a:spLocks/>
            </p:cNvSpPr>
            <p:nvPr/>
          </p:nvSpPr>
          <p:spPr>
            <a:xfrm>
              <a:off x="1814765" y="395233"/>
              <a:ext cx="3226435" cy="703911"/>
            </a:xfrm>
            <a:prstGeom prst="rect">
              <a:avLst/>
            </a:prstGeom>
          </p:spPr>
          <p:txBody>
            <a:bodyPr vert="horz" wrap="square" lIns="0" tIns="12700" rIns="0" bIns="0" rtlCol="0" anchor="b">
              <a:sp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5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marR="5080" indent="152400">
                <a:lnSpc>
                  <a:spcPct val="115399"/>
                </a:lnSpc>
                <a:spcBef>
                  <a:spcPts val="100"/>
                </a:spcBef>
                <a:tabLst>
                  <a:tab pos="1993900" algn="l"/>
                  <a:tab pos="2146300" algn="l"/>
                </a:tabLs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國立中山大學 物理系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2700" marR="5080" indent="152400">
                <a:lnSpc>
                  <a:spcPct val="115399"/>
                </a:lnSpc>
                <a:spcBef>
                  <a:spcPts val="100"/>
                </a:spcBef>
                <a:tabLst>
                  <a:tab pos="1993900" algn="l"/>
                  <a:tab pos="2146300" algn="l"/>
                </a:tabLs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生活物理演示 服務市民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8744CA0-69F6-4A7E-84A9-86510029D08F}"/>
                </a:ext>
              </a:extLst>
            </p:cNvPr>
            <p:cNvSpPr txBox="1"/>
            <p:nvPr/>
          </p:nvSpPr>
          <p:spPr>
            <a:xfrm>
              <a:off x="1204149" y="1252020"/>
              <a:ext cx="44221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絢麗的光學</a:t>
              </a:r>
            </a:p>
          </p:txBody>
        </p:sp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0240B914-76CC-4CC4-9CB0-D4F4E98AE0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58" y="3181765"/>
              <a:ext cx="3061970" cy="2588767"/>
            </a:xfrm>
            <a:prstGeom prst="rect">
              <a:avLst/>
            </a:prstGeom>
          </p:spPr>
        </p:pic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196D3885-1317-4250-9B13-0C66DA49ED9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5642" y="3489232"/>
              <a:ext cx="2075052" cy="2349218"/>
            </a:xfrm>
            <a:prstGeom prst="rect">
              <a:avLst/>
            </a:prstGeom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9000DBD-85C8-4582-A11D-52F3AF50449E}"/>
                </a:ext>
              </a:extLst>
            </p:cNvPr>
            <p:cNvGrpSpPr/>
            <p:nvPr/>
          </p:nvGrpSpPr>
          <p:grpSpPr>
            <a:xfrm>
              <a:off x="353758" y="6952218"/>
              <a:ext cx="3061462" cy="2268651"/>
              <a:chOff x="353758" y="6952218"/>
              <a:chExt cx="3061462" cy="2268651"/>
            </a:xfrm>
          </p:grpSpPr>
          <p:pic>
            <p:nvPicPr>
              <p:cNvPr id="15" name="object 6">
                <a:extLst>
                  <a:ext uri="{FF2B5EF4-FFF2-40B4-BE49-F238E27FC236}">
                    <a16:creationId xmlns:a16="http://schemas.microsoft.com/office/drawing/2014/main" id="{A466BA83-0A8B-4535-B86E-A6C371D63F0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055" y="6952218"/>
                <a:ext cx="2370454" cy="863350"/>
              </a:xfrm>
              <a:prstGeom prst="rect">
                <a:avLst/>
              </a:prstGeom>
            </p:spPr>
          </p:pic>
          <p:pic>
            <p:nvPicPr>
              <p:cNvPr id="16" name="object 7">
                <a:extLst>
                  <a:ext uri="{FF2B5EF4-FFF2-40B4-BE49-F238E27FC236}">
                    <a16:creationId xmlns:a16="http://schemas.microsoft.com/office/drawing/2014/main" id="{3ADFB2F4-E06A-4C8E-B1F2-029B47C3F252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3758" y="7828467"/>
                <a:ext cx="3061462" cy="1392402"/>
              </a:xfrm>
              <a:prstGeom prst="rect">
                <a:avLst/>
              </a:prstGeom>
            </p:spPr>
          </p:pic>
        </p:grpSp>
      </p:grpSp>
      <p:pic>
        <p:nvPicPr>
          <p:cNvPr id="3" name="圖片 2" descr="一張含有 電腦, 畫畫 的圖片&#10;&#10;自動產生的描述">
            <a:extLst>
              <a:ext uri="{FF2B5EF4-FFF2-40B4-BE49-F238E27FC236}">
                <a16:creationId xmlns:a16="http://schemas.microsoft.com/office/drawing/2014/main" id="{D5E098F0-F8B0-45E0-B039-1F8FE05A0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80" y="7379333"/>
            <a:ext cx="2847600" cy="1890984"/>
          </a:xfrm>
          <a:prstGeom prst="rect">
            <a:avLst/>
          </a:prstGeom>
        </p:spPr>
      </p:pic>
      <p:pic>
        <p:nvPicPr>
          <p:cNvPr id="26" name="內容版面配置區 4" descr="一張含有 光 的圖片&#10;&#10;自動產生的描述">
            <a:extLst>
              <a:ext uri="{FF2B5EF4-FFF2-40B4-BE49-F238E27FC236}">
                <a16:creationId xmlns:a16="http://schemas.microsoft.com/office/drawing/2014/main" id="{88381057-F7D6-423A-8513-2C6874AA4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5269" y="7352480"/>
            <a:ext cx="564788" cy="9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8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31F68A8-4BCE-4D97-9DF4-99D452ED7807}"/>
              </a:ext>
            </a:extLst>
          </p:cNvPr>
          <p:cNvGrpSpPr/>
          <p:nvPr/>
        </p:nvGrpSpPr>
        <p:grpSpPr>
          <a:xfrm>
            <a:off x="340360" y="592977"/>
            <a:ext cx="6177279" cy="1675079"/>
            <a:chOff x="340360" y="322779"/>
            <a:chExt cx="6177279" cy="1675079"/>
          </a:xfrm>
        </p:grpSpPr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DFF943C9-77DF-4B3A-AF60-F4A258A1388A}"/>
                </a:ext>
              </a:extLst>
            </p:cNvPr>
            <p:cNvSpPr/>
            <p:nvPr/>
          </p:nvSpPr>
          <p:spPr>
            <a:xfrm>
              <a:off x="1216913" y="1263163"/>
              <a:ext cx="4422140" cy="734695"/>
            </a:xfrm>
            <a:custGeom>
              <a:avLst/>
              <a:gdLst/>
              <a:ahLst/>
              <a:cxnLst/>
              <a:rect l="l" t="t" r="r" b="b"/>
              <a:pathLst>
                <a:path w="4422140" h="734694">
                  <a:moveTo>
                    <a:pt x="4299712" y="0"/>
                  </a:moveTo>
                  <a:lnTo>
                    <a:pt x="122428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7"/>
                  </a:lnTo>
                  <a:lnTo>
                    <a:pt x="0" y="612267"/>
                  </a:lnTo>
                  <a:lnTo>
                    <a:pt x="9628" y="659899"/>
                  </a:lnTo>
                  <a:lnTo>
                    <a:pt x="35877" y="698817"/>
                  </a:lnTo>
                  <a:lnTo>
                    <a:pt x="74795" y="725066"/>
                  </a:lnTo>
                  <a:lnTo>
                    <a:pt x="122428" y="734695"/>
                  </a:lnTo>
                  <a:lnTo>
                    <a:pt x="4299712" y="734695"/>
                  </a:lnTo>
                  <a:lnTo>
                    <a:pt x="4347344" y="725066"/>
                  </a:lnTo>
                  <a:lnTo>
                    <a:pt x="4386262" y="698817"/>
                  </a:lnTo>
                  <a:lnTo>
                    <a:pt x="4412511" y="659899"/>
                  </a:lnTo>
                  <a:lnTo>
                    <a:pt x="4422140" y="612267"/>
                  </a:lnTo>
                  <a:lnTo>
                    <a:pt x="4422140" y="122427"/>
                  </a:lnTo>
                  <a:lnTo>
                    <a:pt x="4412511" y="74795"/>
                  </a:lnTo>
                  <a:lnTo>
                    <a:pt x="4386262" y="35877"/>
                  </a:lnTo>
                  <a:lnTo>
                    <a:pt x="4347344" y="9628"/>
                  </a:lnTo>
                  <a:lnTo>
                    <a:pt x="4299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B95A379B-A697-425E-AC46-AFD6DDBCF882}"/>
                </a:ext>
              </a:extLst>
            </p:cNvPr>
            <p:cNvSpPr/>
            <p:nvPr/>
          </p:nvSpPr>
          <p:spPr>
            <a:xfrm>
              <a:off x="1216913" y="1263163"/>
              <a:ext cx="4422140" cy="734695"/>
            </a:xfrm>
            <a:custGeom>
              <a:avLst/>
              <a:gdLst/>
              <a:ahLst/>
              <a:cxnLst/>
              <a:rect l="l" t="t" r="r" b="b"/>
              <a:pathLst>
                <a:path w="4422140" h="734694">
                  <a:moveTo>
                    <a:pt x="0" y="122427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8" y="0"/>
                  </a:lnTo>
                  <a:lnTo>
                    <a:pt x="4299712" y="0"/>
                  </a:lnTo>
                  <a:lnTo>
                    <a:pt x="4347344" y="9628"/>
                  </a:lnTo>
                  <a:lnTo>
                    <a:pt x="4386262" y="35877"/>
                  </a:lnTo>
                  <a:lnTo>
                    <a:pt x="4412511" y="74795"/>
                  </a:lnTo>
                  <a:lnTo>
                    <a:pt x="4422140" y="122427"/>
                  </a:lnTo>
                  <a:lnTo>
                    <a:pt x="4422140" y="612267"/>
                  </a:lnTo>
                  <a:lnTo>
                    <a:pt x="4412511" y="659899"/>
                  </a:lnTo>
                  <a:lnTo>
                    <a:pt x="4386262" y="698817"/>
                  </a:lnTo>
                  <a:lnTo>
                    <a:pt x="4347344" y="725066"/>
                  </a:lnTo>
                  <a:lnTo>
                    <a:pt x="4299712" y="734695"/>
                  </a:lnTo>
                  <a:lnTo>
                    <a:pt x="122428" y="734695"/>
                  </a:lnTo>
                  <a:lnTo>
                    <a:pt x="74795" y="725066"/>
                  </a:lnTo>
                  <a:lnTo>
                    <a:pt x="35877" y="698817"/>
                  </a:lnTo>
                  <a:lnTo>
                    <a:pt x="9628" y="659899"/>
                  </a:lnTo>
                  <a:lnTo>
                    <a:pt x="0" y="612267"/>
                  </a:lnTo>
                  <a:lnTo>
                    <a:pt x="0" y="122427"/>
                  </a:lnTo>
                  <a:close/>
                </a:path>
              </a:pathLst>
            </a:custGeom>
            <a:ln w="34925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F07ED5B3-F8E7-486A-86A7-63A2873F2F1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4406" y="322779"/>
              <a:ext cx="983233" cy="901014"/>
            </a:xfrm>
            <a:prstGeom prst="rect">
              <a:avLst/>
            </a:prstGeom>
          </p:spPr>
        </p:pic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B81B3279-79AC-4978-AE57-A3E9F83C0C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360" y="322779"/>
              <a:ext cx="1020127" cy="861644"/>
            </a:xfrm>
            <a:prstGeom prst="rect">
              <a:avLst/>
            </a:prstGeom>
          </p:spPr>
        </p:pic>
      </p:grpSp>
      <p:sp>
        <p:nvSpPr>
          <p:cNvPr id="10" name="object 16">
            <a:extLst>
              <a:ext uri="{FF2B5EF4-FFF2-40B4-BE49-F238E27FC236}">
                <a16:creationId xmlns:a16="http://schemas.microsoft.com/office/drawing/2014/main" id="{06CB6EEA-BE4D-4B22-A16D-21D65C668B0C}"/>
              </a:ext>
            </a:extLst>
          </p:cNvPr>
          <p:cNvSpPr txBox="1">
            <a:spLocks/>
          </p:cNvSpPr>
          <p:nvPr/>
        </p:nvSpPr>
        <p:spPr>
          <a:xfrm>
            <a:off x="1814765" y="665431"/>
            <a:ext cx="3226435" cy="70391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indent="152400">
              <a:lnSpc>
                <a:spcPct val="115399"/>
              </a:lnSpc>
              <a:spcBef>
                <a:spcPts val="100"/>
              </a:spcBef>
              <a:tabLst>
                <a:tab pos="1993900" algn="l"/>
                <a:tab pos="2146300" algn="l"/>
              </a:tabLs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國立中山大學 物理系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" marR="5080" indent="152400">
              <a:lnSpc>
                <a:spcPct val="115399"/>
              </a:lnSpc>
              <a:spcBef>
                <a:spcPts val="100"/>
              </a:spcBef>
              <a:tabLst>
                <a:tab pos="1993900" algn="l"/>
                <a:tab pos="2146300" algn="l"/>
              </a:tabLs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生活物理演示 服務市民</a:t>
            </a:r>
          </a:p>
        </p:txBody>
      </p:sp>
      <p:graphicFrame>
        <p:nvGraphicFramePr>
          <p:cNvPr id="22" name="object 2">
            <a:extLst>
              <a:ext uri="{FF2B5EF4-FFF2-40B4-BE49-F238E27FC236}">
                <a16:creationId xmlns:a16="http://schemas.microsoft.com/office/drawing/2014/main" id="{E875EE8A-5ABC-4041-9F64-4509EC5F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45651"/>
              </p:ext>
            </p:extLst>
          </p:nvPr>
        </p:nvGraphicFramePr>
        <p:xfrm>
          <a:off x="323405" y="2500733"/>
          <a:ext cx="6183629" cy="6740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59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帳篷演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-1：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日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光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燈管之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光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譜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利用光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譜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儀觀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察一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般日光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燈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管之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光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譜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帳篷演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示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-</a:t>
                      </a:r>
                      <a:r>
                        <a:rPr lang="en-US" altLang="zh-TW"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2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spc="33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CD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u="sng" spc="-3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v.s.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u="sng" spc="-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DVD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之光譜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高中生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準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備事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sz="1400" b="1" u="sng" spc="-10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：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蛋糕盒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  <a:p>
                      <a:pPr marL="4718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比較</a:t>
                      </a:r>
                      <a:r>
                        <a:rPr sz="1400" b="1" spc="-5" dirty="0">
                          <a:latin typeface="Microsoft JhengHei"/>
                          <a:cs typeface="Microsoft JhengHei"/>
                        </a:rPr>
                        <a:t> CD&amp;DVD</a:t>
                      </a:r>
                      <a:r>
                        <a:rPr sz="1400" b="1" spc="-1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之光譜差異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502"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u="sng" spc="-35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光碟片</a:t>
                      </a:r>
                      <a:r>
                        <a:rPr sz="1400" b="1" u="sng" spc="-15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構</a:t>
                      </a:r>
                      <a:r>
                        <a:rPr sz="1400" b="1" u="sng" dirty="0">
                          <a:solidFill>
                            <a:srgbClr val="0000CC"/>
                          </a:solidFill>
                          <a:uFill>
                            <a:solidFill>
                              <a:srgbClr val="0000CC"/>
                            </a:solidFill>
                          </a:uFill>
                          <a:latin typeface="Microsoft JhengHei"/>
                          <a:cs typeface="Microsoft JhengHei"/>
                        </a:rPr>
                        <a:t>造圖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64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object 4">
            <a:extLst>
              <a:ext uri="{FF2B5EF4-FFF2-40B4-BE49-F238E27FC236}">
                <a16:creationId xmlns:a16="http://schemas.microsoft.com/office/drawing/2014/main" id="{83DA8FDC-5F77-4821-958C-F594B9AAC7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7041" y="3451836"/>
            <a:ext cx="2930398" cy="2327910"/>
          </a:xfrm>
          <a:prstGeom prst="rect">
            <a:avLst/>
          </a:prstGeom>
        </p:spPr>
      </p:pic>
      <p:pic>
        <p:nvPicPr>
          <p:cNvPr id="25" name="object 5">
            <a:extLst>
              <a:ext uri="{FF2B5EF4-FFF2-40B4-BE49-F238E27FC236}">
                <a16:creationId xmlns:a16="http://schemas.microsoft.com/office/drawing/2014/main" id="{4B535C33-0FA5-4517-BA8E-ED31332BCB2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601" y="6338673"/>
            <a:ext cx="5700506" cy="2592578"/>
          </a:xfrm>
          <a:prstGeom prst="rect">
            <a:avLst/>
          </a:prstGeom>
        </p:spPr>
      </p:pic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94FEF76E-29B2-47B7-84EC-8294E795D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1" y="4314991"/>
            <a:ext cx="2819908" cy="13823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4886835-AC04-4A1A-8075-517F93834666}"/>
              </a:ext>
            </a:extLst>
          </p:cNvPr>
          <p:cNvSpPr txBox="1"/>
          <p:nvPr/>
        </p:nvSpPr>
        <p:spPr>
          <a:xfrm>
            <a:off x="1216914" y="1511698"/>
            <a:ext cx="4422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絢麗的光學</a:t>
            </a:r>
          </a:p>
        </p:txBody>
      </p:sp>
      <p:pic>
        <p:nvPicPr>
          <p:cNvPr id="12" name="圖片 11" descr="一張含有 模糊 的圖片&#10;&#10;自動產生的描述">
            <a:extLst>
              <a:ext uri="{FF2B5EF4-FFF2-40B4-BE49-F238E27FC236}">
                <a16:creationId xmlns:a16="http://schemas.microsoft.com/office/drawing/2014/main" id="{03AFD82D-CED8-4EAF-B8D4-09AECE414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6" t="45333" r="39013" b="44762"/>
          <a:stretch/>
        </p:blipFill>
        <p:spPr>
          <a:xfrm>
            <a:off x="896226" y="3490181"/>
            <a:ext cx="1158723" cy="7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6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F1F8A20-D79C-4B61-96A2-A32FF3FE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685800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1317</Words>
  <Application>Microsoft Office PowerPoint</Application>
  <PresentationFormat>A4 紙張 (210x297 公釐)</PresentationFormat>
  <Paragraphs>168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微軟正黑體</vt:lpstr>
      <vt:lpstr>微軟正黑體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12</cp:revision>
  <dcterms:created xsi:type="dcterms:W3CDTF">2020-05-03T13:28:38Z</dcterms:created>
  <dcterms:modified xsi:type="dcterms:W3CDTF">2022-03-21T18:08:59Z</dcterms:modified>
</cp:coreProperties>
</file>